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64" r:id="rId4"/>
    <p:sldId id="281" r:id="rId5"/>
    <p:sldId id="282" r:id="rId6"/>
    <p:sldId id="283" r:id="rId7"/>
    <p:sldId id="284" r:id="rId8"/>
    <p:sldId id="285" r:id="rId9"/>
    <p:sldId id="286" r:id="rId10"/>
    <p:sldId id="279" r:id="rId11"/>
  </p:sldIdLst>
  <p:sldSz cx="12192000" cy="6858000"/>
  <p:notesSz cx="6858000" cy="9144000"/>
  <p:custDataLst>
    <p:tags r:id="rId14"/>
  </p:custData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AF0"/>
    <a:srgbClr val="4AD1EA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84"/>
      </p:cViewPr>
      <p:guideLst>
        <p:guide orient="horz" pos="21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2019/5/4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63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  <a:t>2019/5/4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77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89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2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9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72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6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5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chn.docer.com/works?userid=2532435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Yahboom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9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10654" y="6176164"/>
            <a:ext cx="53476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标题 5"/>
          <p:cNvSpPr txBox="1">
            <a:spLocks/>
          </p:cNvSpPr>
          <p:nvPr/>
        </p:nvSpPr>
        <p:spPr bwMode="auto">
          <a:xfrm>
            <a:off x="3076178" y="4449564"/>
            <a:ext cx="6010048" cy="1079500"/>
          </a:xfrm>
          <a:prstGeom prst="rect">
            <a:avLst/>
          </a:prstGeom>
          <a:noFill/>
          <a:ln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kern="1200">
                <a:solidFill>
                  <a:srgbClr val="5DD8E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Aft>
                <a:spcPts val="0"/>
              </a:spcAft>
              <a:buFontTx/>
              <a:defRPr/>
            </a:pPr>
            <a:r>
              <a:rPr lang="en-US" altLang="zh-CN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Course2-</a:t>
            </a:r>
            <a:r>
              <a:rPr lang="zh-CN" altLang="en-US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More lamp</a:t>
            </a:r>
            <a:r>
              <a:rPr lang="zh-CN" altLang="en-US" sz="40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”</a:t>
            </a:r>
            <a:endParaRPr lang="zh-CN" altLang="en-US" sz="4000" b="1" dirty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28" y="170447"/>
            <a:ext cx="2234629" cy="3402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295775" y="2417763"/>
            <a:ext cx="3600450" cy="6286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Thank you!!!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237"/>
          <p:cNvSpPr txBox="1">
            <a:spLocks noChangeArrowheads="1"/>
          </p:cNvSpPr>
          <p:nvPr/>
        </p:nvSpPr>
        <p:spPr bwMode="auto">
          <a:xfrm>
            <a:off x="4282282" y="3346450"/>
            <a:ext cx="3708400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endParaRPr lang="zh-CN" altLang="en-US" sz="66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文本框 237"/>
          <p:cNvSpPr txBox="1">
            <a:spLocks noChangeArrowheads="1"/>
          </p:cNvSpPr>
          <p:nvPr/>
        </p:nvSpPr>
        <p:spPr bwMode="auto">
          <a:xfrm>
            <a:off x="1486358" y="818875"/>
            <a:ext cx="930084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Inspire Creativity Embrace Innovation</a:t>
            </a:r>
            <a:endParaRPr lang="zh-CN" altLang="en-US" sz="400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圆角矩形 21"/>
          <p:cNvSpPr>
            <a:spLocks noChangeAspect="1"/>
          </p:cNvSpPr>
          <p:nvPr/>
        </p:nvSpPr>
        <p:spPr>
          <a:xfrm>
            <a:off x="1545432" y="2243931"/>
            <a:ext cx="1325562" cy="1325563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" name="圆角矩形 22"/>
          <p:cNvSpPr>
            <a:spLocks noChangeAspect="1"/>
          </p:cNvSpPr>
          <p:nvPr/>
        </p:nvSpPr>
        <p:spPr>
          <a:xfrm>
            <a:off x="3467100" y="2199640"/>
            <a:ext cx="1325563" cy="1325563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4" name="圆角矩形 33"/>
          <p:cNvSpPr>
            <a:spLocks noChangeAspect="1"/>
          </p:cNvSpPr>
          <p:nvPr/>
        </p:nvSpPr>
        <p:spPr>
          <a:xfrm>
            <a:off x="7399338" y="2235200"/>
            <a:ext cx="1325562" cy="1325563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84965" y="2998168"/>
            <a:ext cx="12464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  <a:endParaRPr lang="zh-CN" altLang="en-US" sz="16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77388" y="320516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7" name="圆角矩形 36"/>
          <p:cNvSpPr>
            <a:spLocks noChangeAspect="1"/>
          </p:cNvSpPr>
          <p:nvPr/>
        </p:nvSpPr>
        <p:spPr>
          <a:xfrm>
            <a:off x="5434013" y="2235200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" name="KSO_Shape"/>
          <p:cNvSpPr>
            <a:spLocks noChangeAspect="1"/>
          </p:cNvSpPr>
          <p:nvPr/>
        </p:nvSpPr>
        <p:spPr>
          <a:xfrm>
            <a:off x="9713913" y="254000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954778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99068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42565" y="22956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08684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46353" y="306391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9582290" y="2243931"/>
            <a:ext cx="1323975" cy="1325563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74799" y="232453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文本框 45">
            <a:hlinkClick r:id="rId4" action="ppaction://hlinksldjump"/>
          </p:cNvPr>
          <p:cNvSpPr txBox="1"/>
          <p:nvPr/>
        </p:nvSpPr>
        <p:spPr>
          <a:xfrm>
            <a:off x="3390106" y="3159364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463955" y="3219735"/>
            <a:ext cx="132119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文本框 47">
            <a:hlinkClick r:id="rId4" action="ppaction://hlinksldjump"/>
          </p:cNvPr>
          <p:cNvSpPr txBox="1"/>
          <p:nvPr/>
        </p:nvSpPr>
        <p:spPr>
          <a:xfrm>
            <a:off x="7467274" y="3059723"/>
            <a:ext cx="12272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1400" b="1" spc="120" dirty="0" smtClean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01458" y="3059723"/>
            <a:ext cx="1559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</a:p>
        </p:txBody>
      </p:sp>
      <p:sp>
        <p:nvSpPr>
          <p:cNvPr id="12" name="矩形 11"/>
          <p:cNvSpPr/>
          <p:nvPr/>
        </p:nvSpPr>
        <p:spPr>
          <a:xfrm>
            <a:off x="287145" y="1680319"/>
            <a:ext cx="113224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about the Arduino board pins connected to the </a:t>
            </a:r>
            <a:r>
              <a:rPr lang="en-US" altLang="zh-CN" sz="2000" b="1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RGB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</a:t>
            </a:r>
            <a:endParaRPr lang="zh-CN" altLang="en-US" sz="2000" b="1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8189" y="1226930"/>
            <a:ext cx="6031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lights 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797" y="4415124"/>
            <a:ext cx="10616309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We can use the program to make different colors and brightness.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4" y="1245146"/>
            <a:ext cx="3348355" cy="2962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539" y="1210221"/>
            <a:ext cx="4079240" cy="2997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603" y="1253733"/>
            <a:ext cx="3565525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790" y="1417320"/>
            <a:ext cx="116389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According to the hardware quick manual, we can see that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is connected to the Pin5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of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Arduino, so you can control the state of the RGB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by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controlling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Pin5 during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programming.</a:t>
            </a:r>
            <a:endParaRPr lang="zh-CN" altLang="en-US" sz="24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47296" y="271532"/>
            <a:ext cx="31566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About 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7658" y="1057915"/>
            <a:ext cx="40062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code for this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 is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follows:</a:t>
            </a:r>
            <a:endParaRPr lang="zh-CN" altLang="en-US" sz="16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48" y="1346350"/>
            <a:ext cx="6045145" cy="4940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280" y="1074111"/>
            <a:ext cx="117316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1.We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 open the code of this experiment: </a:t>
            </a:r>
            <a:r>
              <a:rPr lang="en-US" altLang="zh-CN" sz="1600" b="1" dirty="0" err="1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More_lamp.ino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 under the menu bar to compile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code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wait for the word "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compiling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" in the lower right corner,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603" y="2196630"/>
            <a:ext cx="5080147" cy="415568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7280" y="1635371"/>
            <a:ext cx="907984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Click 【Tools】 --- 【Board】 </a:t>
            </a:r>
            <a:r>
              <a:rPr lang="en-US" altLang="zh-CN" sz="16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-- we need to </a:t>
            </a:r>
            <a:r>
              <a:rPr lang="en-US" altLang="zh-CN" sz="16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choose Arduino Uno.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 in the figure below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97" y="2041070"/>
            <a:ext cx="3981795" cy="40242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0992" y="258345"/>
            <a:ext cx="417101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Download </a:t>
            </a:r>
            <a:r>
              <a:rPr lang="en-US" altLang="zh-CN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code</a:t>
            </a:r>
            <a:endParaRPr lang="zh-CN" altLang="en-US" sz="40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347" y="1126263"/>
            <a:ext cx="120922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3.In 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menu bar of Arduino IDE, we need to select 【Tools】---【Port】--- selecting the port that the serial number displayed by the device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manager,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1" y="2742842"/>
            <a:ext cx="4390852" cy="35412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43" y="2674122"/>
            <a:ext cx="3749560" cy="367869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2400" y="1711038"/>
            <a:ext cx="12092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After the selection is completed, you need to click </a:t>
            </a:r>
            <a:r>
              <a:rPr lang="en-US" altLang="zh-CN" sz="1600" dirty="0" smtClean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→  ”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menu bar to upload the code to the Arduino UNO board. When the word “</a:t>
            </a:r>
            <a:r>
              <a:rPr lang="en-US" altLang="zh-CN" sz="1600" b="1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uploading</a:t>
            </a:r>
            <a:r>
              <a:rPr lang="en-US" altLang="zh-CN" sz="1600" dirty="0">
                <a:solidFill>
                  <a:srgbClr val="4AD1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appears in the lower left corner, the code has been successfully uploaded to the Arduino UNO board, as shown in the figure below.</a:t>
            </a:r>
            <a:endParaRPr lang="en-US" altLang="zh-CN" sz="16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971" y="6284094"/>
            <a:ext cx="534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Yahboom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 </a:t>
            </a:r>
            <a:r>
              <a:rPr lang="zh-CN" altLang="en-US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Tutoria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</a:t>
            </a:r>
            <a:endParaRPr lang="zh-CN" altLang="en-US" sz="32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40" y="1981200"/>
            <a:ext cx="3357880" cy="33832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48107" y="337135"/>
            <a:ext cx="48978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  <a:r>
              <a:rPr lang="zh-CN" altLang="en-US" sz="28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  <a:endParaRPr lang="zh-CN" altLang="en-US" sz="2800" b="1" spc="12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7492" y="1185897"/>
            <a:ext cx="116078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After 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open the power of the robot car.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can see that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all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lamp on the </a:t>
            </a:r>
            <a:r>
              <a:rPr lang="en-US" altLang="zh-CN" sz="20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programmable robot lights up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green,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figure below.</a:t>
            </a:r>
            <a:endParaRPr lang="zh-CN" altLang="en-US" sz="200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478b337d-a28e-4769-8cd1-7265c2f567cb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342</Words>
  <Application>Microsoft Office PowerPoint</Application>
  <PresentationFormat>宽屏</PresentationFormat>
  <Paragraphs>61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隶书</vt:lpstr>
      <vt:lpstr>宋体</vt:lpstr>
      <vt:lpstr>微软雅黑</vt:lpstr>
      <vt:lpstr>Arial</vt:lpstr>
      <vt:lpstr>Calibri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l m</cp:lastModifiedBy>
  <cp:revision>147</cp:revision>
  <dcterms:created xsi:type="dcterms:W3CDTF">2014-05-23T07:15:00Z</dcterms:created>
  <dcterms:modified xsi:type="dcterms:W3CDTF">2019-05-04T05:57:45Z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